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0"/>
  </p:notesMasterIdLst>
  <p:handoutMasterIdLst>
    <p:handoutMasterId r:id="rId11"/>
  </p:handoutMasterIdLst>
  <p:sldIdLst>
    <p:sldId id="322" r:id="rId2"/>
    <p:sldId id="319" r:id="rId3"/>
    <p:sldId id="323" r:id="rId4"/>
    <p:sldId id="291" r:id="rId5"/>
    <p:sldId id="316" r:id="rId6"/>
    <p:sldId id="320" r:id="rId7"/>
    <p:sldId id="321" r:id="rId8"/>
    <p:sldId id="324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CBB"/>
    <a:srgbClr val="005493"/>
    <a:srgbClr val="699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2" autoAdjust="0"/>
    <p:restoredTop sz="86485"/>
  </p:normalViewPr>
  <p:slideViewPr>
    <p:cSldViewPr snapToGrid="0">
      <p:cViewPr varScale="1">
        <p:scale>
          <a:sx n="100" d="100"/>
          <a:sy n="100" d="100"/>
        </p:scale>
        <p:origin x="1267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38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451364-7D32-5E4A-89E6-681A7FD43FD7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D929E6-6744-B04E-8EF8-A6BF27079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99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BB9B70-781C-8C4D-A465-DD4D09EF471A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C1ABFF-977E-7347-86E3-BDF475FA8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88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1ABFF-977E-7347-86E3-BDF475FA82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39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1ABFF-977E-7347-86E3-BDF475FA82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4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757" y="1705841"/>
            <a:ext cx="4494835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757" y="3352140"/>
            <a:ext cx="4494835" cy="1096899"/>
          </a:xfrm>
        </p:spPr>
        <p:txBody>
          <a:bodyPr anchor="t">
            <a:normAutofit/>
          </a:bodyPr>
          <a:lstStyle>
            <a:lvl1pPr marL="0" indent="0" algn="r">
              <a:buNone/>
              <a:defRPr sz="3600">
                <a:solidFill>
                  <a:srgbClr val="387CB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0" name="Rectangle 25"/>
            <p:cNvSpPr/>
            <p:nvPr userDrawn="1"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33" name="Picture 32" descr="BRT-logo-h-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4058" y="5936757"/>
            <a:ext cx="4051808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rgbClr val="387CB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rgbClr val="387CB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rgbClr val="387CB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005493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rgbClr val="387CB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005493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rgbClr val="387CB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rgbClr val="387CB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493370"/>
            <a:ext cx="4184035" cy="388077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493370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491909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068171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491909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068171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3" name="Rectangle 25"/>
            <p:cNvSpPr/>
            <p:nvPr userDrawn="1"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8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477765"/>
            <a:ext cx="8596668" cy="391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BB6C-851B-46C5-9D25-3339890F8EE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7C9649-D03E-438C-99D8-65209249E8AA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BRT-logo-h-p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824058" y="5936757"/>
            <a:ext cx="4051808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20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vo" charset="0"/>
          <a:ea typeface="Arvo" charset="0"/>
          <a:cs typeface="Arvo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bobrogerstravel.grcoll.co/v2/go/flowerybranch2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466" y="0"/>
            <a:ext cx="6734358" cy="686646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883" y="1705841"/>
            <a:ext cx="4884710" cy="1646302"/>
          </a:xfrm>
        </p:spPr>
        <p:txBody>
          <a:bodyPr/>
          <a:lstStyle/>
          <a:p>
            <a:r>
              <a:rPr lang="en-US" sz="4500" dirty="0" smtClean="0"/>
              <a:t>NEW YORK, NY</a:t>
            </a:r>
            <a:endParaRPr lang="en-US" sz="45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79883" y="3352140"/>
            <a:ext cx="4884709" cy="1096899"/>
          </a:xfrm>
        </p:spPr>
        <p:txBody>
          <a:bodyPr>
            <a:normAutofit/>
          </a:bodyPr>
          <a:lstStyle/>
          <a:p>
            <a:r>
              <a:rPr lang="en-US" dirty="0" smtClean="0"/>
              <a:t>MARCH 27-30, 2025</a:t>
            </a:r>
            <a:endParaRPr lang="en-US" dirty="0"/>
          </a:p>
        </p:txBody>
      </p:sp>
      <p:sp>
        <p:nvSpPr>
          <p:cNvPr id="14" name="Rectangle 28"/>
          <p:cNvSpPr/>
          <p:nvPr/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9"/>
          <p:cNvSpPr/>
          <p:nvPr/>
        </p:nvSpPr>
        <p:spPr>
          <a:xfrm>
            <a:off x="10759117" y="0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Subtitle 6"/>
          <p:cNvSpPr txBox="1">
            <a:spLocks/>
          </p:cNvSpPr>
          <p:nvPr/>
        </p:nvSpPr>
        <p:spPr>
          <a:xfrm>
            <a:off x="569757" y="719528"/>
            <a:ext cx="4494835" cy="13877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3600" kern="1200">
                <a:solidFill>
                  <a:srgbClr val="387CB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FLOWERY BRANCH HIGH SCHOOL BAND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BRT: Since 1981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Founded and owned by a band director</a:t>
            </a:r>
          </a:p>
          <a:p>
            <a:r>
              <a:rPr lang="en-US" dirty="0" smtClean="0"/>
              <a:t>Carried over 650,000 travelers in over 8,000 trips</a:t>
            </a:r>
          </a:p>
          <a:p>
            <a:r>
              <a:rPr lang="en-US" dirty="0" smtClean="0"/>
              <a:t>Disney Youth Programs </a:t>
            </a:r>
            <a:r>
              <a:rPr lang="en-US" dirty="0" err="1" smtClean="0"/>
              <a:t>PremEar</a:t>
            </a:r>
            <a:r>
              <a:rPr lang="en-US" dirty="0" smtClean="0"/>
              <a:t> Travel Planner</a:t>
            </a:r>
          </a:p>
          <a:p>
            <a:r>
              <a:rPr lang="en-US" dirty="0" smtClean="0"/>
              <a:t>The top producer for Disney Performing Arts </a:t>
            </a:r>
            <a:r>
              <a:rPr lang="en-US" dirty="0" err="1" smtClean="0"/>
              <a:t>OnStage</a:t>
            </a:r>
            <a:r>
              <a:rPr lang="en-US" dirty="0" smtClean="0"/>
              <a:t> programs at the Walt Disney World® Resort</a:t>
            </a:r>
          </a:p>
          <a:p>
            <a:r>
              <a:rPr lang="en-US" dirty="0" smtClean="0"/>
              <a:t>Recipient of Disney’s prestigious Partners Award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Member of the Student &amp; Youth Travel Association and the National Tour Association</a:t>
            </a:r>
          </a:p>
          <a:p>
            <a:r>
              <a:rPr lang="en-US" dirty="0"/>
              <a:t>Sponsor of the Illinois Music Education Association, the National Band Association, the American Choral Directors Association, among others</a:t>
            </a:r>
          </a:p>
          <a:p>
            <a:r>
              <a:rPr lang="en-US" dirty="0"/>
              <a:t>Corporate sponsor of the Make-A-Wish </a:t>
            </a:r>
            <a:r>
              <a:rPr lang="en-US" dirty="0" smtClean="0"/>
              <a:t>Foundation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78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160555" cy="816864"/>
          </a:xfrm>
        </p:spPr>
        <p:txBody>
          <a:bodyPr>
            <a:normAutofit/>
          </a:bodyPr>
          <a:lstStyle/>
          <a:p>
            <a:r>
              <a:rPr lang="en-US" dirty="0" smtClean="0"/>
              <a:t>Itinerary Highlights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3" y="1426464"/>
            <a:ext cx="8596668" cy="391363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887" y="3666637"/>
            <a:ext cx="3914877" cy="2936158"/>
          </a:xfrm>
          <a:prstGeom prst="rect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31" y="2027371"/>
            <a:ext cx="4519779" cy="3055987"/>
          </a:xfrm>
          <a:prstGeom prst="rect">
            <a:avLst/>
          </a:prstGeom>
          <a:ln>
            <a:noFill/>
          </a:ln>
          <a:effectLst>
            <a:softEdge rad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5"/>
          <a:stretch/>
        </p:blipFill>
        <p:spPr>
          <a:xfrm>
            <a:off x="5137887" y="609600"/>
            <a:ext cx="3914877" cy="25575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411" y="1669151"/>
            <a:ext cx="2829320" cy="377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Trip Inclusions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1281658"/>
            <a:ext cx="9160086" cy="468480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Round-Trip Airfare (estimated at </a:t>
            </a:r>
            <a:r>
              <a:rPr lang="en-US" dirty="0" smtClean="0"/>
              <a:t>$500</a:t>
            </a:r>
            <a:r>
              <a:rPr lang="en-US" dirty="0" smtClean="0"/>
              <a:t>), luggage tags, BRT Airport </a:t>
            </a:r>
            <a:r>
              <a:rPr lang="en-US" dirty="0" smtClean="0"/>
              <a:t>Representative</a:t>
            </a:r>
          </a:p>
          <a:p>
            <a:r>
              <a:rPr lang="en-US" dirty="0" smtClean="0"/>
              <a:t>Motor coach transportation to and from Atlanta Airport, gratuities for your driver</a:t>
            </a:r>
            <a:endParaRPr lang="en-US" dirty="0" smtClean="0"/>
          </a:p>
          <a:p>
            <a:r>
              <a:rPr lang="en-US" dirty="0" smtClean="0"/>
              <a:t>Motor coach transportation in NYC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smtClean="0"/>
              <a:t>gratuities </a:t>
            </a:r>
            <a:r>
              <a:rPr lang="en-US" dirty="0" smtClean="0"/>
              <a:t>and hotel room for </a:t>
            </a:r>
            <a:r>
              <a:rPr lang="en-US" dirty="0" smtClean="0"/>
              <a:t>your </a:t>
            </a:r>
            <a:r>
              <a:rPr lang="en-US" dirty="0" smtClean="0"/>
              <a:t>driver</a:t>
            </a:r>
            <a:endParaRPr lang="en-US" dirty="0" smtClean="0"/>
          </a:p>
          <a:p>
            <a:r>
              <a:rPr lang="en-US" dirty="0"/>
              <a:t>3</a:t>
            </a:r>
            <a:r>
              <a:rPr lang="en-US" dirty="0" smtClean="0"/>
              <a:t> Nights’ accommodations at </a:t>
            </a:r>
            <a:r>
              <a:rPr lang="en-US" dirty="0" smtClean="0"/>
              <a:t>Fairfield Inn East Rutherford Meadowlands, </a:t>
            </a:r>
            <a:r>
              <a:rPr lang="en-US" dirty="0" smtClean="0"/>
              <a:t>Breakfast at hotel</a:t>
            </a:r>
          </a:p>
          <a:p>
            <a:r>
              <a:rPr lang="en-US" dirty="0"/>
              <a:t>1</a:t>
            </a:r>
            <a:r>
              <a:rPr lang="en-US" dirty="0" smtClean="0"/>
              <a:t> dedicated private </a:t>
            </a:r>
            <a:r>
              <a:rPr lang="en-US" dirty="0" smtClean="0"/>
              <a:t>overnight security </a:t>
            </a:r>
            <a:r>
              <a:rPr lang="en-US" dirty="0" smtClean="0"/>
              <a:t>chaperone</a:t>
            </a:r>
            <a:endParaRPr lang="en-US" dirty="0" smtClean="0"/>
          </a:p>
          <a:p>
            <a:r>
              <a:rPr lang="en-US" dirty="0" smtClean="0"/>
              <a:t>Group dinner </a:t>
            </a:r>
            <a:r>
              <a:rPr lang="en-US" dirty="0" smtClean="0"/>
              <a:t>at House of Joy and Gayl</a:t>
            </a:r>
            <a:r>
              <a:rPr lang="en-US" dirty="0" smtClean="0"/>
              <a:t>e’s Broadway Rose</a:t>
            </a:r>
            <a:endParaRPr lang="en-US" dirty="0" smtClean="0"/>
          </a:p>
          <a:p>
            <a:r>
              <a:rPr lang="en-US" dirty="0" smtClean="0"/>
              <a:t>Admission to </a:t>
            </a:r>
            <a:r>
              <a:rPr lang="en-US" dirty="0" smtClean="0"/>
              <a:t>National September 11</a:t>
            </a:r>
            <a:r>
              <a:rPr lang="en-US" baseline="30000" dirty="0" smtClean="0"/>
              <a:t>th</a:t>
            </a:r>
            <a:r>
              <a:rPr lang="en-US" dirty="0" smtClean="0"/>
              <a:t> Memorial and Museum, Top of the Rock, Statue Cruises to Statue of Liberty and Ellis Island, Step-On Guided Tour of Manhattan</a:t>
            </a:r>
            <a:endParaRPr lang="en-US" dirty="0" smtClean="0"/>
          </a:p>
          <a:p>
            <a:r>
              <a:rPr lang="en-US" dirty="0" smtClean="0"/>
              <a:t>Excursions to </a:t>
            </a:r>
            <a:r>
              <a:rPr lang="en-US" dirty="0" smtClean="0"/>
              <a:t>the Financial District, Chinatown, Little Italy, 5</a:t>
            </a:r>
            <a:r>
              <a:rPr lang="en-US" baseline="30000" dirty="0" smtClean="0"/>
              <a:t>th</a:t>
            </a:r>
            <a:r>
              <a:rPr lang="en-US" dirty="0" smtClean="0"/>
              <a:t> Avenue, Times Square, Rockefeller Center, Grand Central Station, Central Park</a:t>
            </a:r>
            <a:endParaRPr lang="en-US" dirty="0" smtClean="0"/>
          </a:p>
          <a:p>
            <a:r>
              <a:rPr lang="en-US" dirty="0" smtClean="0"/>
              <a:t>Ticket to 2 Broadway Shows (show 1 based on $150 seats, show 2 based on $90 seats)</a:t>
            </a:r>
          </a:p>
          <a:p>
            <a:r>
              <a:rPr lang="en-US" dirty="0" smtClean="0"/>
              <a:t>Participation in the Broadway Imagined Up Close Workshop</a:t>
            </a:r>
            <a:endParaRPr lang="en-US" dirty="0" smtClean="0"/>
          </a:p>
          <a:p>
            <a:r>
              <a:rPr lang="en-US" dirty="0" smtClean="0"/>
              <a:t>1 Onsite Company Tour Director, all gratuities throughout the tour</a:t>
            </a:r>
          </a:p>
          <a:p>
            <a:r>
              <a:rPr lang="en-US" dirty="0" smtClean="0"/>
              <a:t>BRT Drawstring Bag for every participant</a:t>
            </a:r>
          </a:p>
          <a:p>
            <a:r>
              <a:rPr lang="en-US" dirty="0" smtClean="0"/>
              <a:t>BRT App – Video Souvenir and Tracking/Messaging features</a:t>
            </a:r>
          </a:p>
          <a:p>
            <a:r>
              <a:rPr lang="en-US" dirty="0" smtClean="0"/>
              <a:t>BRT Payments – Individual Payment System</a:t>
            </a:r>
          </a:p>
        </p:txBody>
      </p:sp>
    </p:spTree>
    <p:extLst>
      <p:ext uri="{BB962C8B-B14F-4D97-AF65-F5344CB8AC3E}">
        <p14:creationId xmlns:p14="http://schemas.microsoft.com/office/powerpoint/2010/main" val="190278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23866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Estimated Trip Cost &amp; Payment Schedule –</a:t>
            </a:r>
            <a:br>
              <a:rPr lang="en-US" dirty="0"/>
            </a:br>
            <a:r>
              <a:rPr lang="en-US" sz="2000" dirty="0"/>
              <a:t>**Final Trip Cost depends on number of </a:t>
            </a:r>
            <a:r>
              <a:rPr lang="en-US" sz="2000" dirty="0" smtClean="0"/>
              <a:t>travelers and cost of airfare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115926"/>
              </p:ext>
            </p:extLst>
          </p:nvPr>
        </p:nvGraphicFramePr>
        <p:xfrm>
          <a:off x="877004" y="1621771"/>
          <a:ext cx="3300404" cy="3606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0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19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Participant Type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Occupancy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Student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(50-53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participants)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$</a:t>
                      </a:r>
                      <a:r>
                        <a:rPr lang="en-US" sz="1400" b="1" dirty="0" smtClean="0">
                          <a:effectLst/>
                        </a:rPr>
                        <a:t>1,749</a:t>
                      </a:r>
                      <a:r>
                        <a:rPr lang="en-US" sz="1400" dirty="0" smtClean="0">
                          <a:effectLst/>
                        </a:rPr>
                        <a:t/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en-US" sz="1400" dirty="0">
                          <a:effectLst/>
                        </a:rPr>
                        <a:t>all students in </a:t>
                      </a:r>
                      <a:r>
                        <a:rPr lang="en-US" sz="1400" dirty="0" smtClean="0">
                          <a:effectLst/>
                        </a:rPr>
                        <a:t>quad </a:t>
                      </a:r>
                      <a:r>
                        <a:rPr lang="en-US" sz="1400" dirty="0">
                          <a:effectLst/>
                        </a:rPr>
                        <a:t>occupancy)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Chaperone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</a:t>
                      </a:r>
                      <a:r>
                        <a:rPr lang="en-US" sz="1400" dirty="0" smtClean="0">
                          <a:effectLst/>
                        </a:rPr>
                        <a:t>1,895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(</a:t>
                      </a:r>
                      <a:r>
                        <a:rPr lang="en-US" sz="1400" baseline="0" dirty="0" smtClean="0">
                          <a:effectLst/>
                        </a:rPr>
                        <a:t>double)</a:t>
                      </a:r>
                      <a:r>
                        <a:rPr lang="en-US" sz="1400" dirty="0" smtClean="0">
                          <a:effectLst/>
                        </a:rPr>
                        <a:t/>
                      </a:r>
                      <a:br>
                        <a:rPr lang="en-US" sz="1400" dirty="0" smtClean="0">
                          <a:effectLst/>
                        </a:rPr>
                      </a:br>
                      <a:r>
                        <a:rPr lang="en-US" sz="1400" dirty="0" smtClean="0">
                          <a:effectLst/>
                        </a:rPr>
                        <a:t>$</a:t>
                      </a:r>
                      <a:r>
                        <a:rPr lang="en-US" sz="1400" dirty="0" smtClean="0">
                          <a:effectLst/>
                        </a:rPr>
                        <a:t>2,179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effectLst/>
                        </a:rPr>
                        <a:t>(single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409796"/>
              </p:ext>
            </p:extLst>
          </p:nvPr>
        </p:nvGraphicFramePr>
        <p:xfrm>
          <a:off x="4379391" y="1621771"/>
          <a:ext cx="6912497" cy="4142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5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4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Payment Details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Due Date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Amount Due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</a:rPr>
                        <a:t>Registration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April 24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</a:rPr>
                        <a:t>No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 money due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Deposit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May 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</a:t>
                      </a:r>
                      <a:r>
                        <a:rPr lang="en-US" sz="1400" dirty="0" smtClean="0">
                          <a:effectLst/>
                        </a:rPr>
                        <a:t>250 </a:t>
                      </a:r>
                      <a:r>
                        <a:rPr lang="en-US" sz="1400" dirty="0">
                          <a:effectLst/>
                        </a:rPr>
                        <a:t>per </a:t>
                      </a:r>
                      <a:r>
                        <a:rPr lang="en-US" sz="1400" dirty="0" smtClean="0">
                          <a:effectLst/>
                        </a:rPr>
                        <a:t>traveler plus optional trip</a:t>
                      </a:r>
                      <a:r>
                        <a:rPr lang="en-US" sz="1400" baseline="0" dirty="0" smtClean="0">
                          <a:effectLst/>
                        </a:rPr>
                        <a:t> protection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</a:t>
                      </a:r>
                      <a:r>
                        <a:rPr lang="en-US" sz="1800" baseline="30000" dirty="0" smtClean="0">
                          <a:effectLst/>
                        </a:rPr>
                        <a:t>nd</a:t>
                      </a:r>
                      <a:r>
                        <a:rPr lang="en-US" sz="1800" dirty="0" smtClean="0">
                          <a:effectLst/>
                        </a:rPr>
                        <a:t> Payment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June 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</a:t>
                      </a:r>
                      <a:r>
                        <a:rPr lang="en-US" sz="1400" dirty="0" smtClean="0">
                          <a:effectLst/>
                        </a:rPr>
                        <a:t>250 </a:t>
                      </a:r>
                      <a:r>
                        <a:rPr lang="en-US" sz="1400" dirty="0">
                          <a:effectLst/>
                        </a:rPr>
                        <a:t>per traveler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r>
                        <a:rPr lang="en-US" sz="1800" baseline="30000" dirty="0" smtClean="0">
                          <a:effectLst/>
                          <a:latin typeface="+mn-lt"/>
                          <a:ea typeface="+mn-ea"/>
                        </a:rPr>
                        <a:t>rd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</a:rPr>
                        <a:t> Payment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September 16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$250 per traveler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</a:rPr>
                        <a:t>4</a:t>
                      </a:r>
                      <a:r>
                        <a:rPr lang="en-US" sz="18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</a:rPr>
                        <a:t> Payment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October 15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$250 per traveler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r>
                        <a:rPr lang="en-US" sz="18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</a:rPr>
                        <a:t> Payment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November 15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$250 per traveler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3738832"/>
                  </a:ext>
                </a:extLst>
              </a:tr>
              <a:tr h="45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r>
                        <a:rPr lang="en-US" sz="18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sz="1800" baseline="0" dirty="0" smtClean="0">
                          <a:effectLst/>
                          <a:latin typeface="+mn-lt"/>
                          <a:ea typeface="+mn-ea"/>
                        </a:rPr>
                        <a:t>Payment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January 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$250 per traveler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3321297"/>
                  </a:ext>
                </a:extLst>
              </a:tr>
              <a:tr h="456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Final Payment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</a:rPr>
                        <a:t>February 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Remaining Balance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4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72784" cy="816864"/>
          </a:xfrm>
        </p:spPr>
        <p:txBody>
          <a:bodyPr>
            <a:normAutofit/>
          </a:bodyPr>
          <a:lstStyle/>
          <a:p>
            <a:r>
              <a:rPr lang="en-US" dirty="0" smtClean="0"/>
              <a:t>BRT Payments – How to Register for the Trip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1477764"/>
            <a:ext cx="9647766" cy="45115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Click on the registration link from the registration form handout: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bobrogerstravel.grcoll.co/v2/go/flowerybranch25</a:t>
            </a:r>
            <a:r>
              <a:rPr lang="en-US" dirty="0" smtClean="0"/>
              <a:t> - </a:t>
            </a:r>
            <a:r>
              <a:rPr lang="en-US" b="1" dirty="0" smtClean="0"/>
              <a:t>TRIP CODE </a:t>
            </a:r>
            <a:r>
              <a:rPr lang="en-US" b="1" dirty="0" smtClean="0"/>
              <a:t>FLOWERYBRANCH25</a:t>
            </a:r>
            <a:endParaRPr lang="en-US" b="1" dirty="0" smtClean="0"/>
          </a:p>
          <a:p>
            <a:r>
              <a:rPr lang="en-US" dirty="0" smtClean="0"/>
              <a:t>Follow </a:t>
            </a:r>
            <a:r>
              <a:rPr lang="en-US" dirty="0"/>
              <a:t>the steps from the registration form to register. Reserve your spot by entering all information requested in RED and enter a payment method. </a:t>
            </a:r>
            <a:r>
              <a:rPr lang="en-US" b="1" u="sng" dirty="0"/>
              <a:t>*A parent </a:t>
            </a:r>
            <a:r>
              <a:rPr lang="en-US" b="1" u="sng" dirty="0" smtClean="0"/>
              <a:t>must </a:t>
            </a:r>
            <a:r>
              <a:rPr lang="en-US" b="1" u="sng" dirty="0"/>
              <a:t>register their child. </a:t>
            </a:r>
            <a:r>
              <a:rPr lang="en-US" b="1" dirty="0"/>
              <a:t>We will email you along the way – messages may go to spam. Please check your spam folder.</a:t>
            </a:r>
          </a:p>
          <a:p>
            <a:r>
              <a:rPr lang="en-US" b="1" dirty="0"/>
              <a:t>**Complete all the steps (personal &amp; billing information) for your spot to be confirmed (Partial registrations will cause your trip to be cancelled)</a:t>
            </a:r>
          </a:p>
          <a:p>
            <a:r>
              <a:rPr lang="en-US" dirty="0"/>
              <a:t>You can add </a:t>
            </a:r>
            <a:r>
              <a:rPr lang="en-US" b="1" u="sng" dirty="0"/>
              <a:t>Enhanced Trip Protection </a:t>
            </a:r>
            <a:r>
              <a:rPr lang="en-US" dirty="0"/>
              <a:t>through </a:t>
            </a:r>
            <a:r>
              <a:rPr lang="en-US" dirty="0" err="1"/>
              <a:t>TripMate</a:t>
            </a:r>
            <a:r>
              <a:rPr lang="en-US" dirty="0"/>
              <a:t> when you register – </a:t>
            </a:r>
            <a:r>
              <a:rPr lang="en-US" b="1" u="sng" dirty="0"/>
              <a:t>Enhanced Trip Protection</a:t>
            </a:r>
            <a:r>
              <a:rPr lang="en-US" dirty="0"/>
              <a:t> is highly recommended</a:t>
            </a:r>
          </a:p>
          <a:p>
            <a:r>
              <a:rPr lang="en-US" dirty="0"/>
              <a:t>Secure, online payment system</a:t>
            </a:r>
          </a:p>
          <a:p>
            <a:r>
              <a:rPr lang="en-US" dirty="0"/>
              <a:t>Receive reminder prior to each payment, select auto-pay for ease</a:t>
            </a:r>
          </a:p>
          <a:p>
            <a:r>
              <a:rPr lang="en-US" dirty="0"/>
              <a:t>Fund-raising amounts can be easily applied to your account </a:t>
            </a:r>
            <a:r>
              <a:rPr lang="en-US" u="sng" dirty="0"/>
              <a:t>until your account is paid in full</a:t>
            </a:r>
          </a:p>
          <a:p>
            <a:r>
              <a:rPr lang="en-US" u="sng" dirty="0"/>
              <a:t>Estimated Trip Cost will depend on number of </a:t>
            </a:r>
            <a:r>
              <a:rPr lang="en-US" u="sng" dirty="0" smtClean="0"/>
              <a:t>travelers and the final cost of airfare</a:t>
            </a:r>
            <a:r>
              <a:rPr lang="en-US" dirty="0" smtClean="0"/>
              <a:t>. </a:t>
            </a:r>
            <a:r>
              <a:rPr lang="en-US" dirty="0"/>
              <a:t>The more people that go, the lower the cost will be</a:t>
            </a:r>
            <a:r>
              <a:rPr lang="en-US" dirty="0" smtClean="0"/>
              <a:t>! (If fewer than </a:t>
            </a:r>
            <a:r>
              <a:rPr lang="en-US" dirty="0" smtClean="0"/>
              <a:t>50</a:t>
            </a:r>
            <a:r>
              <a:rPr lang="en-US" dirty="0" smtClean="0"/>
              <a:t> </a:t>
            </a:r>
            <a:r>
              <a:rPr lang="en-US" dirty="0" smtClean="0"/>
              <a:t>attend, the cost will increase)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955033" cy="8168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Enhanced (Cancel-For-Any-Reason) Trip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477764"/>
            <a:ext cx="5913965" cy="4336295"/>
          </a:xfrm>
        </p:spPr>
        <p:txBody>
          <a:bodyPr>
            <a:normAutofit/>
          </a:bodyPr>
          <a:lstStyle/>
          <a:p>
            <a:r>
              <a:rPr lang="en-US" u="sng" dirty="0"/>
              <a:t>Enhanced Trip Protection </a:t>
            </a:r>
            <a:r>
              <a:rPr lang="en-US" dirty="0"/>
              <a:t>is highly recommended and can be added when you register for the trip.</a:t>
            </a:r>
          </a:p>
          <a:p>
            <a:r>
              <a:rPr lang="en-US" dirty="0"/>
              <a:t>See flyer for coverage details.</a:t>
            </a:r>
          </a:p>
          <a:p>
            <a:r>
              <a:rPr lang="en-US" dirty="0"/>
              <a:t>As part of your trip registration, you will choose Standard Protection, Enhanced Protection, or decline protection.</a:t>
            </a:r>
          </a:p>
          <a:p>
            <a:r>
              <a:rPr lang="en-US" dirty="0"/>
              <a:t>Your insurance premium will be charged when you make your trip deposit.</a:t>
            </a:r>
          </a:p>
          <a:p>
            <a:r>
              <a:rPr lang="en-US" dirty="0"/>
              <a:t>If you want to add Enhanced Trip Protection later, you can log into your account up to </a:t>
            </a:r>
            <a:r>
              <a:rPr lang="en-US" b="1" u="sng" dirty="0"/>
              <a:t>14 days after your deposit </a:t>
            </a:r>
            <a:r>
              <a:rPr lang="en-US" dirty="0"/>
              <a:t>to add it.</a:t>
            </a:r>
          </a:p>
          <a:p>
            <a:r>
              <a:rPr lang="en-US" dirty="0"/>
              <a:t>Questions? A licensed insurance agent can help you when you call the number on the flyer - (844) 777-6856</a:t>
            </a:r>
          </a:p>
          <a:p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780" y="1304543"/>
            <a:ext cx="5110079" cy="529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6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Files You Will Receive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Itinerary</a:t>
            </a:r>
          </a:p>
          <a:p>
            <a:r>
              <a:rPr lang="en-US" dirty="0" smtClean="0"/>
              <a:t>Insurance Flyer</a:t>
            </a:r>
          </a:p>
          <a:p>
            <a:r>
              <a:rPr lang="en-US" dirty="0" smtClean="0"/>
              <a:t>Registration Form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Go online and complete your registration tonight!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085" y="1536463"/>
            <a:ext cx="5270926" cy="351395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974523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7">
      <a:dk1>
        <a:srgbClr val="072E6C"/>
      </a:dk1>
      <a:lt1>
        <a:srgbClr val="FFFFFF"/>
      </a:lt1>
      <a:dk2>
        <a:srgbClr val="072E6C"/>
      </a:dk2>
      <a:lt2>
        <a:srgbClr val="ACCBF9"/>
      </a:lt2>
      <a:accent1>
        <a:srgbClr val="387BBB"/>
      </a:accent1>
      <a:accent2>
        <a:srgbClr val="6D2987"/>
      </a:accent2>
      <a:accent3>
        <a:srgbClr val="69208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2623</TotalTime>
  <Words>741</Words>
  <Application>Microsoft Office PowerPoint</Application>
  <PresentationFormat>Widescreen</PresentationFormat>
  <Paragraphs>91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Arvo</vt:lpstr>
      <vt:lpstr>Calibri</vt:lpstr>
      <vt:lpstr>Franklin Gothic Book</vt:lpstr>
      <vt:lpstr>MS Mincho</vt:lpstr>
      <vt:lpstr>Times New Roman</vt:lpstr>
      <vt:lpstr>Wingdings 3</vt:lpstr>
      <vt:lpstr>Facet</vt:lpstr>
      <vt:lpstr>NEW YORK, NY</vt:lpstr>
      <vt:lpstr>BRT: Since 1981</vt:lpstr>
      <vt:lpstr>Itinerary Highlights</vt:lpstr>
      <vt:lpstr>Trip Inclusions</vt:lpstr>
      <vt:lpstr>Estimated Trip Cost &amp; Payment Schedule – **Final Trip Cost depends on number of travelers and cost of airfare</vt:lpstr>
      <vt:lpstr>BRT Payments – How to Register for the Trip</vt:lpstr>
      <vt:lpstr>Enhanced (Cancel-For-Any-Reason) Trip Protection</vt:lpstr>
      <vt:lpstr>Files You Will Receive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Hamilton</dc:creator>
  <cp:lastModifiedBy>Terri Jo Fox</cp:lastModifiedBy>
  <cp:revision>149</cp:revision>
  <cp:lastPrinted>2019-08-18T20:55:30Z</cp:lastPrinted>
  <dcterms:created xsi:type="dcterms:W3CDTF">2016-08-10T16:13:28Z</dcterms:created>
  <dcterms:modified xsi:type="dcterms:W3CDTF">2024-04-11T00:03:06Z</dcterms:modified>
</cp:coreProperties>
</file>